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270736" y="1325528"/>
            <a:ext cx="4602528" cy="617209"/>
          </a:xfrm>
          <a:prstGeom prst="rect">
            <a:avLst/>
          </a:prstGeom>
          <a:solidFill>
            <a:srgbClr val="F6B93B"/>
          </a:solidFill>
          <a:ln/>
        </p:spPr>
      </p:sp>
      <p:sp>
        <p:nvSpPr>
          <p:cNvPr id="5" name="Text 1"/>
          <p:cNvSpPr/>
          <p:nvPr/>
        </p:nvSpPr>
        <p:spPr>
          <a:xfrm>
            <a:off x="2270736" y="1325528"/>
            <a:ext cx="4673966" cy="61720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4050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Investment in 2025</a:t>
            </a:r>
            <a:endParaRPr lang="en-US" sz="4050" dirty="0"/>
          </a:p>
        </p:txBody>
      </p:sp>
      <p:sp>
        <p:nvSpPr>
          <p:cNvPr id="6" name="Text 2"/>
          <p:cNvSpPr/>
          <p:nvPr/>
        </p:nvSpPr>
        <p:spPr>
          <a:xfrm>
            <a:off x="2270736" y="2085612"/>
            <a:ext cx="4673966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What to Choose, Trends, and Risks</a:t>
            </a:r>
            <a:endParaRPr lang="en-US" sz="2025" dirty="0"/>
          </a:p>
        </p:txBody>
      </p:sp>
      <p:sp>
        <p:nvSpPr>
          <p:cNvPr id="7" name="Text 3"/>
          <p:cNvSpPr/>
          <p:nvPr/>
        </p:nvSpPr>
        <p:spPr>
          <a:xfrm>
            <a:off x="2270736" y="2757125"/>
            <a:ext cx="4673966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June 2025</a:t>
            </a:r>
            <a:endParaRPr lang="en-US" sz="13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294" y="3471500"/>
            <a:ext cx="342900" cy="342900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50" y="3471500"/>
            <a:ext cx="342900" cy="342900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6" y="3471500"/>
            <a:ext cx="3429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6079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Key Investment Trends in 2025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85825"/>
            <a:ext cx="4200525" cy="721519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285750" y="885825"/>
            <a:ext cx="28575" cy="721519"/>
          </a:xfrm>
          <a:prstGeom prst="rect">
            <a:avLst/>
          </a:prstGeom>
          <a:solidFill>
            <a:srgbClr val="5DA9E9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" y="1035844"/>
            <a:ext cx="171450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1513" y="992981"/>
            <a:ext cx="230999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Quantum Investment Boom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392906" y="1307306"/>
            <a:ext cx="4057650" cy="192881"/>
          </a:xfrm>
          <a:prstGeom prst="rect">
            <a:avLst/>
          </a:prstGeom>
          <a:noFill/>
          <a:ln/>
        </p:spPr>
        <p:txBody>
          <a:bodyPr wrap="square" lIns="340233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60% increase in quantum startup funding compared to 2024</a:t>
            </a:r>
            <a:endParaRPr lang="en-US" sz="1013" dirty="0"/>
          </a:p>
        </p:txBody>
      </p:sp>
      <p:sp>
        <p:nvSpPr>
          <p:cNvPr id="9" name="Shape 5"/>
          <p:cNvSpPr/>
          <p:nvPr/>
        </p:nvSpPr>
        <p:spPr>
          <a:xfrm>
            <a:off x="285750" y="1750219"/>
            <a:ext cx="4200525" cy="9144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10" name="Shape 6"/>
          <p:cNvSpPr/>
          <p:nvPr/>
        </p:nvSpPr>
        <p:spPr>
          <a:xfrm>
            <a:off x="285750" y="1750219"/>
            <a:ext cx="28575" cy="914400"/>
          </a:xfrm>
          <a:prstGeom prst="rect">
            <a:avLst/>
          </a:prstGeom>
          <a:solidFill>
            <a:srgbClr val="5DA9E9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" y="1900238"/>
            <a:ext cx="171450" cy="17145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71513" y="1857375"/>
            <a:ext cx="133830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Deglobalization</a:t>
            </a:r>
            <a:endParaRPr lang="en-US" sz="1350" dirty="0"/>
          </a:p>
        </p:txBody>
      </p:sp>
      <p:sp>
        <p:nvSpPr>
          <p:cNvPr id="13" name="Text 8"/>
          <p:cNvSpPr/>
          <p:nvPr/>
        </p:nvSpPr>
        <p:spPr>
          <a:xfrm>
            <a:off x="392906" y="2171700"/>
            <a:ext cx="4057650" cy="385763"/>
          </a:xfrm>
          <a:prstGeom prst="rect">
            <a:avLst/>
          </a:prstGeom>
          <a:noFill/>
          <a:ln/>
        </p:spPr>
        <p:txBody>
          <a:bodyPr wrap="square" lIns="340233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Reshoring and near-shoring driving new investment opportunities</a:t>
            </a:r>
            <a:endParaRPr lang="en-US" sz="1013" dirty="0"/>
          </a:p>
        </p:txBody>
      </p:sp>
      <p:sp>
        <p:nvSpPr>
          <p:cNvPr id="14" name="Shape 9"/>
          <p:cNvSpPr/>
          <p:nvPr/>
        </p:nvSpPr>
        <p:spPr>
          <a:xfrm>
            <a:off x="285750" y="2807494"/>
            <a:ext cx="4200525" cy="721519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15" name="Shape 10"/>
          <p:cNvSpPr/>
          <p:nvPr/>
        </p:nvSpPr>
        <p:spPr>
          <a:xfrm>
            <a:off x="285750" y="2807494"/>
            <a:ext cx="28575" cy="721519"/>
          </a:xfrm>
          <a:prstGeom prst="rect">
            <a:avLst/>
          </a:prstGeom>
          <a:solidFill>
            <a:srgbClr val="5DA9E9"/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2957513"/>
            <a:ext cx="171450" cy="17145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71513" y="2914650"/>
            <a:ext cx="1071507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AI Evolution</a:t>
            </a:r>
            <a:endParaRPr lang="en-US" sz="1350" dirty="0"/>
          </a:p>
        </p:txBody>
      </p:sp>
      <p:sp>
        <p:nvSpPr>
          <p:cNvPr id="18" name="Text 12"/>
          <p:cNvSpPr/>
          <p:nvPr/>
        </p:nvSpPr>
        <p:spPr>
          <a:xfrm>
            <a:off x="392906" y="3228975"/>
            <a:ext cx="4057650" cy="192881"/>
          </a:xfrm>
          <a:prstGeom prst="rect">
            <a:avLst/>
          </a:prstGeom>
          <a:noFill/>
          <a:ln/>
        </p:spPr>
        <p:txBody>
          <a:bodyPr wrap="square" lIns="340233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Focus shifting to AI integration and specialized applications</a:t>
            </a:r>
            <a:endParaRPr lang="en-US" sz="1013" dirty="0"/>
          </a:p>
        </p:txBody>
      </p:sp>
      <p:sp>
        <p:nvSpPr>
          <p:cNvPr id="19" name="Shape 13"/>
          <p:cNvSpPr/>
          <p:nvPr/>
        </p:nvSpPr>
        <p:spPr>
          <a:xfrm>
            <a:off x="4657725" y="885825"/>
            <a:ext cx="4200525" cy="721519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20" name="Shape 14"/>
          <p:cNvSpPr/>
          <p:nvPr/>
        </p:nvSpPr>
        <p:spPr>
          <a:xfrm>
            <a:off x="4657725" y="885825"/>
            <a:ext cx="28575" cy="721519"/>
          </a:xfrm>
          <a:prstGeom prst="rect">
            <a:avLst/>
          </a:prstGeom>
          <a:solidFill>
            <a:srgbClr val="5DA9E9"/>
          </a:solidFill>
          <a:ln/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881" y="1035844"/>
            <a:ext cx="214313" cy="17145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086350" y="992981"/>
            <a:ext cx="1519554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Energy Transition</a:t>
            </a:r>
            <a:endParaRPr lang="en-US" sz="1350" dirty="0"/>
          </a:p>
        </p:txBody>
      </p:sp>
      <p:sp>
        <p:nvSpPr>
          <p:cNvPr id="23" name="Text 16"/>
          <p:cNvSpPr/>
          <p:nvPr/>
        </p:nvSpPr>
        <p:spPr>
          <a:xfrm>
            <a:off x="4764881" y="1307306"/>
            <a:ext cx="4057650" cy="192881"/>
          </a:xfrm>
          <a:prstGeom prst="rect">
            <a:avLst/>
          </a:prstGeom>
          <a:noFill/>
          <a:ln/>
        </p:spPr>
        <p:txBody>
          <a:bodyPr wrap="square" lIns="340233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Long-duration energy storage solutions gaining traction</a:t>
            </a:r>
            <a:endParaRPr lang="en-US" sz="1013" dirty="0"/>
          </a:p>
        </p:txBody>
      </p:sp>
      <p:sp>
        <p:nvSpPr>
          <p:cNvPr id="24" name="Shape 17"/>
          <p:cNvSpPr/>
          <p:nvPr/>
        </p:nvSpPr>
        <p:spPr>
          <a:xfrm>
            <a:off x="4657725" y="1750219"/>
            <a:ext cx="4200525" cy="721519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25" name="Shape 18"/>
          <p:cNvSpPr/>
          <p:nvPr/>
        </p:nvSpPr>
        <p:spPr>
          <a:xfrm>
            <a:off x="4657725" y="1750219"/>
            <a:ext cx="28575" cy="721519"/>
          </a:xfrm>
          <a:prstGeom prst="rect">
            <a:avLst/>
          </a:prstGeom>
          <a:solidFill>
            <a:srgbClr val="5DA9E9"/>
          </a:solidFill>
          <a:ln/>
        </p:spPr>
      </p:sp>
      <p:pic>
        <p:nvPicPr>
          <p:cNvPr id="2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881" y="1900238"/>
            <a:ext cx="192881" cy="171450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5064919" y="1857375"/>
            <a:ext cx="192925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Longevity Investments</a:t>
            </a:r>
            <a:endParaRPr lang="en-US" sz="1350" dirty="0"/>
          </a:p>
        </p:txBody>
      </p:sp>
      <p:sp>
        <p:nvSpPr>
          <p:cNvPr id="28" name="Text 20"/>
          <p:cNvSpPr/>
          <p:nvPr/>
        </p:nvSpPr>
        <p:spPr>
          <a:xfrm>
            <a:off x="4764881" y="2171700"/>
            <a:ext cx="4057650" cy="192881"/>
          </a:xfrm>
          <a:prstGeom prst="rect">
            <a:avLst/>
          </a:prstGeom>
          <a:noFill/>
          <a:ln/>
        </p:spPr>
        <p:txBody>
          <a:bodyPr wrap="square" lIns="340233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Healthcare innovation focused on extending healthy lifespan</a:t>
            </a:r>
            <a:endParaRPr lang="en-US" sz="1013" dirty="0"/>
          </a:p>
        </p:txBody>
      </p:sp>
      <p:sp>
        <p:nvSpPr>
          <p:cNvPr id="29" name="Shape 21"/>
          <p:cNvSpPr/>
          <p:nvPr/>
        </p:nvSpPr>
        <p:spPr>
          <a:xfrm>
            <a:off x="4657725" y="2614613"/>
            <a:ext cx="4200525" cy="914400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30" name="Shape 22"/>
          <p:cNvSpPr/>
          <p:nvPr/>
        </p:nvSpPr>
        <p:spPr>
          <a:xfrm>
            <a:off x="4657725" y="2614613"/>
            <a:ext cx="28575" cy="914400"/>
          </a:xfrm>
          <a:prstGeom prst="rect">
            <a:avLst/>
          </a:prstGeom>
          <a:solidFill>
            <a:srgbClr val="5DA9E9"/>
          </a:solidFill>
          <a:ln/>
        </p:spPr>
      </p:sp>
      <p:pic>
        <p:nvPicPr>
          <p:cNvPr id="3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881" y="2764631"/>
            <a:ext cx="214313" cy="171450"/>
          </a:xfrm>
          <a:prstGeom prst="rect">
            <a:avLst/>
          </a:prstGeom>
        </p:spPr>
      </p:pic>
      <p:sp>
        <p:nvSpPr>
          <p:cNvPr id="32" name="Text 23"/>
          <p:cNvSpPr/>
          <p:nvPr/>
        </p:nvSpPr>
        <p:spPr>
          <a:xfrm>
            <a:off x="5086350" y="2721769"/>
            <a:ext cx="1671498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Edge-AI IoT Growth</a:t>
            </a:r>
            <a:endParaRPr lang="en-US" sz="1350" dirty="0"/>
          </a:p>
        </p:txBody>
      </p:sp>
      <p:sp>
        <p:nvSpPr>
          <p:cNvPr id="33" name="Text 24"/>
          <p:cNvSpPr/>
          <p:nvPr/>
        </p:nvSpPr>
        <p:spPr>
          <a:xfrm>
            <a:off x="4764881" y="3036094"/>
            <a:ext cx="4057650" cy="192881"/>
          </a:xfrm>
          <a:prstGeom prst="rect">
            <a:avLst/>
          </a:prstGeom>
          <a:noFill/>
          <a:ln/>
        </p:spPr>
        <p:txBody>
          <a:bodyPr wrap="square" lIns="340233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Micro-data-centers and edge computing infrastructure expansion</a:t>
            </a:r>
            <a:endParaRPr lang="en-US" sz="1013" dirty="0"/>
          </a:p>
        </p:txBody>
      </p:sp>
      <p:pic>
        <p:nvPicPr>
          <p:cNvPr id="3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" y="3886200"/>
            <a:ext cx="8572500" cy="2143125"/>
          </a:xfrm>
          <a:prstGeom prst="rect">
            <a:avLst/>
          </a:prstGeom>
        </p:spPr>
      </p:pic>
      <p:sp>
        <p:nvSpPr>
          <p:cNvPr id="35" name="Text 25"/>
          <p:cNvSpPr/>
          <p:nvPr/>
        </p:nvSpPr>
        <p:spPr>
          <a:xfrm>
            <a:off x="285750" y="6172200"/>
            <a:ext cx="8643938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788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Investment in 2025: What to Choose, Trends, and Risks</a:t>
            </a:r>
            <a:endParaRPr lang="en-US" sz="7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1436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The 2025 Quantum Investment Boom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85825"/>
            <a:ext cx="4171950" cy="2064544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71563"/>
            <a:ext cx="171450" cy="1714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5800" y="1028700"/>
            <a:ext cx="2338546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Q1 2025 Funding Highlights</a:t>
            </a:r>
            <a:endParaRPr lang="en-US" sz="13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428750"/>
            <a:ext cx="57150" cy="1143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57213" y="1418034"/>
            <a:ext cx="328808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60%</a:t>
            </a:r>
            <a:endParaRPr lang="en-US" sz="1013" dirty="0"/>
          </a:p>
        </p:txBody>
      </p:sp>
      <p:sp>
        <p:nvSpPr>
          <p:cNvPr id="9" name="Text 4"/>
          <p:cNvSpPr/>
          <p:nvPr/>
        </p:nvSpPr>
        <p:spPr>
          <a:xfrm>
            <a:off x="557213" y="1418034"/>
            <a:ext cx="3745613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increase in global quantum startup funding compared to Q1 2024</a:t>
            </a:r>
            <a:endParaRPr lang="en-US" sz="1013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900238"/>
            <a:ext cx="57150" cy="11430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7213" y="1864519"/>
            <a:ext cx="38290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Several high-profile funding rounds closed, highlighting investor confidence</a:t>
            </a:r>
            <a:endParaRPr lang="en-US" sz="1013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2371725"/>
            <a:ext cx="57150" cy="11430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57213" y="2336006"/>
            <a:ext cx="38290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Focus on near-term quantum solutions with competitive edge in specific industries</a:t>
            </a:r>
            <a:endParaRPr lang="en-US" sz="1013" dirty="0"/>
          </a:p>
        </p:txBody>
      </p:sp>
      <p:sp>
        <p:nvSpPr>
          <p:cNvPr id="14" name="Shape 7"/>
          <p:cNvSpPr/>
          <p:nvPr/>
        </p:nvSpPr>
        <p:spPr>
          <a:xfrm>
            <a:off x="285750" y="3093244"/>
            <a:ext cx="4171950" cy="1678781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3278981"/>
            <a:ext cx="128588" cy="171450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642938" y="3236119"/>
            <a:ext cx="1856594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Key Investment Areas</a:t>
            </a:r>
            <a:endParaRPr lang="en-US" sz="13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3636169"/>
            <a:ext cx="57150" cy="114300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557213" y="3625453"/>
            <a:ext cx="700311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Hardware:</a:t>
            </a:r>
            <a:endParaRPr lang="en-US" sz="1013" dirty="0"/>
          </a:p>
        </p:txBody>
      </p:sp>
      <p:sp>
        <p:nvSpPr>
          <p:cNvPr id="19" name="Text 10"/>
          <p:cNvSpPr/>
          <p:nvPr/>
        </p:nvSpPr>
        <p:spPr>
          <a:xfrm>
            <a:off x="557213" y="3625453"/>
            <a:ext cx="3416805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Superconducting qubits, trapped ions, photonic quantum computers</a:t>
            </a:r>
            <a:endParaRPr lang="en-US" sz="1013" dirty="0"/>
          </a:p>
        </p:txBody>
      </p:sp>
      <p:pic>
        <p:nvPicPr>
          <p:cNvPr id="20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5" y="4107656"/>
            <a:ext cx="57150" cy="114300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557213" y="4096941"/>
            <a:ext cx="657309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Software:</a:t>
            </a:r>
            <a:endParaRPr lang="en-US" sz="1013" dirty="0"/>
          </a:p>
        </p:txBody>
      </p:sp>
      <p:sp>
        <p:nvSpPr>
          <p:cNvPr id="22" name="Text 12"/>
          <p:cNvSpPr/>
          <p:nvPr/>
        </p:nvSpPr>
        <p:spPr>
          <a:xfrm>
            <a:off x="1143084" y="4096941"/>
            <a:ext cx="25946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Quantum algorithms and development tools</a:t>
            </a:r>
            <a:endParaRPr lang="en-US" sz="1013" dirty="0"/>
          </a:p>
        </p:txBody>
      </p:sp>
      <p:pic>
        <p:nvPicPr>
          <p:cNvPr id="23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25" y="4386263"/>
            <a:ext cx="57150" cy="114300"/>
          </a:xfrm>
          <a:prstGeom prst="rect">
            <a:avLst/>
          </a:prstGeom>
        </p:spPr>
      </p:pic>
      <p:sp>
        <p:nvSpPr>
          <p:cNvPr id="24" name="Text 13"/>
          <p:cNvSpPr/>
          <p:nvPr/>
        </p:nvSpPr>
        <p:spPr>
          <a:xfrm>
            <a:off x="557213" y="4375547"/>
            <a:ext cx="885853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Applications:</a:t>
            </a:r>
            <a:endParaRPr lang="en-US" sz="1013" dirty="0"/>
          </a:p>
        </p:txBody>
      </p:sp>
      <p:sp>
        <p:nvSpPr>
          <p:cNvPr id="25" name="Text 14"/>
          <p:cNvSpPr/>
          <p:nvPr/>
        </p:nvSpPr>
        <p:spPr>
          <a:xfrm>
            <a:off x="1371628" y="4375547"/>
            <a:ext cx="230137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Finance, healthcare, materials science</a:t>
            </a:r>
            <a:endParaRPr lang="en-US" sz="1013" dirty="0"/>
          </a:p>
        </p:txBody>
      </p:sp>
      <p:sp>
        <p:nvSpPr>
          <p:cNvPr id="26" name="Shape 15"/>
          <p:cNvSpPr/>
          <p:nvPr/>
        </p:nvSpPr>
        <p:spPr>
          <a:xfrm>
            <a:off x="4686300" y="885825"/>
            <a:ext cx="4171950" cy="2536031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2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9175" y="1071563"/>
            <a:ext cx="171450" cy="171450"/>
          </a:xfrm>
          <a:prstGeom prst="rect">
            <a:avLst/>
          </a:prstGeom>
        </p:spPr>
      </p:pic>
      <p:sp>
        <p:nvSpPr>
          <p:cNvPr id="28" name="Text 16"/>
          <p:cNvSpPr/>
          <p:nvPr/>
        </p:nvSpPr>
        <p:spPr>
          <a:xfrm>
            <a:off x="5086350" y="1028700"/>
            <a:ext cx="1329017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Driving Factors</a:t>
            </a:r>
            <a:endParaRPr lang="en-US" sz="1350" dirty="0"/>
          </a:p>
        </p:txBody>
      </p:sp>
      <p:pic>
        <p:nvPicPr>
          <p:cNvPr id="2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9175" y="1428750"/>
            <a:ext cx="57150" cy="114300"/>
          </a:xfrm>
          <a:prstGeom prst="rect">
            <a:avLst/>
          </a:prstGeom>
        </p:spPr>
      </p:pic>
      <p:sp>
        <p:nvSpPr>
          <p:cNvPr id="30" name="Text 17"/>
          <p:cNvSpPr/>
          <p:nvPr/>
        </p:nvSpPr>
        <p:spPr>
          <a:xfrm>
            <a:off x="4957763" y="1418034"/>
            <a:ext cx="19149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Technological Advancements:</a:t>
            </a:r>
            <a:endParaRPr lang="en-US" sz="1013" dirty="0"/>
          </a:p>
        </p:txBody>
      </p:sp>
      <p:sp>
        <p:nvSpPr>
          <p:cNvPr id="31" name="Text 18"/>
          <p:cNvSpPr/>
          <p:nvPr/>
        </p:nvSpPr>
        <p:spPr>
          <a:xfrm>
            <a:off x="4957763" y="1418034"/>
            <a:ext cx="3823246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Improved qubit stability and error correction</a:t>
            </a:r>
            <a:endParaRPr lang="en-US" sz="1013" dirty="0"/>
          </a:p>
        </p:txBody>
      </p:sp>
      <p:pic>
        <p:nvPicPr>
          <p:cNvPr id="32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9175" y="1900238"/>
            <a:ext cx="57150" cy="114300"/>
          </a:xfrm>
          <a:prstGeom prst="rect">
            <a:avLst/>
          </a:prstGeom>
        </p:spPr>
      </p:pic>
      <p:sp>
        <p:nvSpPr>
          <p:cNvPr id="33" name="Text 19"/>
          <p:cNvSpPr/>
          <p:nvPr/>
        </p:nvSpPr>
        <p:spPr>
          <a:xfrm>
            <a:off x="4957763" y="1889522"/>
            <a:ext cx="1071842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Market Demand:</a:t>
            </a:r>
            <a:endParaRPr lang="en-US" sz="1013" dirty="0"/>
          </a:p>
        </p:txBody>
      </p:sp>
      <p:sp>
        <p:nvSpPr>
          <p:cNvPr id="34" name="Text 20"/>
          <p:cNvSpPr/>
          <p:nvPr/>
        </p:nvSpPr>
        <p:spPr>
          <a:xfrm>
            <a:off x="4957763" y="1889522"/>
            <a:ext cx="3744999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Growing interest from finance, healthcare, and materials science</a:t>
            </a:r>
            <a:endParaRPr lang="en-US" sz="1013" dirty="0"/>
          </a:p>
        </p:txBody>
      </p:sp>
      <p:pic>
        <p:nvPicPr>
          <p:cNvPr id="35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9175" y="2371725"/>
            <a:ext cx="57150" cy="114300"/>
          </a:xfrm>
          <a:prstGeom prst="rect">
            <a:avLst/>
          </a:prstGeom>
        </p:spPr>
      </p:pic>
      <p:sp>
        <p:nvSpPr>
          <p:cNvPr id="36" name="Text 21"/>
          <p:cNvSpPr/>
          <p:nvPr/>
        </p:nvSpPr>
        <p:spPr>
          <a:xfrm>
            <a:off x="4957763" y="2361009"/>
            <a:ext cx="140020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Government Support:</a:t>
            </a:r>
            <a:endParaRPr lang="en-US" sz="1013" dirty="0"/>
          </a:p>
        </p:txBody>
      </p:sp>
      <p:sp>
        <p:nvSpPr>
          <p:cNvPr id="37" name="Text 22"/>
          <p:cNvSpPr/>
          <p:nvPr/>
        </p:nvSpPr>
        <p:spPr>
          <a:xfrm>
            <a:off x="4957763" y="2361009"/>
            <a:ext cx="3687347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Public-private partnerships accelerating innovation</a:t>
            </a:r>
            <a:endParaRPr lang="en-US" sz="1013" dirty="0"/>
          </a:p>
        </p:txBody>
      </p:sp>
      <p:pic>
        <p:nvPicPr>
          <p:cNvPr id="38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29175" y="2843213"/>
            <a:ext cx="57150" cy="114300"/>
          </a:xfrm>
          <a:prstGeom prst="rect">
            <a:avLst/>
          </a:prstGeom>
        </p:spPr>
      </p:pic>
      <p:sp>
        <p:nvSpPr>
          <p:cNvPr id="39" name="Text 23"/>
          <p:cNvSpPr/>
          <p:nvPr/>
        </p:nvSpPr>
        <p:spPr>
          <a:xfrm>
            <a:off x="4957763" y="2832497"/>
            <a:ext cx="969122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Talent Growth:</a:t>
            </a:r>
            <a:endParaRPr lang="en-US" sz="1013" dirty="0"/>
          </a:p>
        </p:txBody>
      </p:sp>
      <p:sp>
        <p:nvSpPr>
          <p:cNvPr id="40" name="Text 24"/>
          <p:cNvSpPr/>
          <p:nvPr/>
        </p:nvSpPr>
        <p:spPr>
          <a:xfrm>
            <a:off x="4957763" y="2832497"/>
            <a:ext cx="3720945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Increasing availability of quantum scientists and engineers</a:t>
            </a:r>
            <a:endParaRPr lang="en-US" sz="1013" dirty="0"/>
          </a:p>
        </p:txBody>
      </p:sp>
      <p:pic>
        <p:nvPicPr>
          <p:cNvPr id="41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6300" y="3564731"/>
            <a:ext cx="4171950" cy="2000250"/>
          </a:xfrm>
          <a:prstGeom prst="rect">
            <a:avLst/>
          </a:prstGeom>
        </p:spPr>
      </p:pic>
      <p:sp>
        <p:nvSpPr>
          <p:cNvPr id="42" name="Text 25"/>
          <p:cNvSpPr/>
          <p:nvPr/>
        </p:nvSpPr>
        <p:spPr>
          <a:xfrm>
            <a:off x="285750" y="5707856"/>
            <a:ext cx="8643938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788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Investment in 2025: What to Choose, Trends, and Risks</a:t>
            </a:r>
            <a:endParaRPr lang="en-US" sz="7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Energy Storage: A Growing Investment Opportunity</a:t>
            </a:r>
            <a:endParaRPr lang="en-US" sz="2025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885825"/>
            <a:ext cx="4171950" cy="142875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2457450"/>
            <a:ext cx="4171950" cy="2150269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643188"/>
            <a:ext cx="192881" cy="17145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07231" y="2600325"/>
            <a:ext cx="191033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Market Growth Drivers</a:t>
            </a:r>
            <a:endParaRPr lang="en-US" sz="135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000375"/>
            <a:ext cx="57150" cy="11430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57213" y="2964656"/>
            <a:ext cx="38290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Increasing penetration of renewable energy sources requiring storage solutions</a:t>
            </a:r>
            <a:endParaRPr lang="en-US" sz="1013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3471863"/>
            <a:ext cx="57150" cy="11430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557213" y="3436144"/>
            <a:ext cx="3688045" cy="1928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Grid stability concerns driving demand for long-duration storage</a:t>
            </a:r>
            <a:endParaRPr lang="en-US" sz="1013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3750469"/>
            <a:ext cx="57150" cy="11430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557213" y="3714750"/>
            <a:ext cx="38290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Government incentives and policy support for clean energy infrastructure</a:t>
            </a:r>
            <a:endParaRPr lang="en-US" sz="1013" dirty="0"/>
          </a:p>
        </p:txBody>
      </p:sp>
      <p:pic>
        <p:nvPicPr>
          <p:cNvPr id="1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4221956"/>
            <a:ext cx="57150" cy="114300"/>
          </a:xfrm>
          <a:prstGeom prst="rect">
            <a:avLst/>
          </a:prstGeom>
        </p:spPr>
      </p:pic>
      <p:sp>
        <p:nvSpPr>
          <p:cNvPr id="15" name="Text 6"/>
          <p:cNvSpPr/>
          <p:nvPr/>
        </p:nvSpPr>
        <p:spPr>
          <a:xfrm>
            <a:off x="557213" y="4186238"/>
            <a:ext cx="3759371" cy="1928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Declining costs making energy storage more economically viable</a:t>
            </a:r>
            <a:endParaRPr lang="en-US" sz="1013" dirty="0"/>
          </a:p>
        </p:txBody>
      </p:sp>
      <p:sp>
        <p:nvSpPr>
          <p:cNvPr id="16" name="Shape 7"/>
          <p:cNvSpPr/>
          <p:nvPr/>
        </p:nvSpPr>
        <p:spPr>
          <a:xfrm>
            <a:off x="4686300" y="885825"/>
            <a:ext cx="4171950" cy="3707606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17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9175" y="1071563"/>
            <a:ext cx="128588" cy="171450"/>
          </a:xfrm>
          <a:prstGeom prst="rect">
            <a:avLst/>
          </a:prstGeom>
        </p:spPr>
      </p:pic>
      <p:sp>
        <p:nvSpPr>
          <p:cNvPr id="18" name="Text 8"/>
          <p:cNvSpPr/>
          <p:nvPr/>
        </p:nvSpPr>
        <p:spPr>
          <a:xfrm>
            <a:off x="5043488" y="1028700"/>
            <a:ext cx="2735693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Promising Storage Technologies</a:t>
            </a:r>
            <a:endParaRPr lang="en-US" sz="1350" dirty="0"/>
          </a:p>
        </p:txBody>
      </p:sp>
      <p:sp>
        <p:nvSpPr>
          <p:cNvPr id="19" name="Shape 9"/>
          <p:cNvSpPr/>
          <p:nvPr/>
        </p:nvSpPr>
        <p:spPr>
          <a:xfrm>
            <a:off x="4829175" y="1393031"/>
            <a:ext cx="3886200" cy="657225"/>
          </a:xfrm>
          <a:prstGeom prst="rect">
            <a:avLst/>
          </a:prstGeom>
          <a:solidFill>
            <a:srgbClr val="5DA9E9">
              <a:alpha val="10000"/>
            </a:srgbClr>
          </a:solidFill>
          <a:ln/>
        </p:spPr>
      </p:sp>
      <p:sp>
        <p:nvSpPr>
          <p:cNvPr id="20" name="Shape 10"/>
          <p:cNvSpPr/>
          <p:nvPr/>
        </p:nvSpPr>
        <p:spPr>
          <a:xfrm>
            <a:off x="4829175" y="1393031"/>
            <a:ext cx="21431" cy="657225"/>
          </a:xfrm>
          <a:prstGeom prst="rect">
            <a:avLst/>
          </a:prstGeom>
          <a:solidFill>
            <a:srgbClr val="5DA9E9"/>
          </a:solidFill>
          <a:ln/>
        </p:spPr>
      </p:sp>
      <p:sp>
        <p:nvSpPr>
          <p:cNvPr id="21" name="Text 11"/>
          <p:cNvSpPr/>
          <p:nvPr/>
        </p:nvSpPr>
        <p:spPr>
          <a:xfrm>
            <a:off x="4936331" y="1500188"/>
            <a:ext cx="374332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Advanced Lithium-ion</a:t>
            </a:r>
            <a:endParaRPr lang="en-US" sz="1125" dirty="0"/>
          </a:p>
        </p:txBody>
      </p:sp>
      <p:sp>
        <p:nvSpPr>
          <p:cNvPr id="22" name="Text 12"/>
          <p:cNvSpPr/>
          <p:nvPr/>
        </p:nvSpPr>
        <p:spPr>
          <a:xfrm>
            <a:off x="4936331" y="1771650"/>
            <a:ext cx="37433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Improved energy density and longer cycle life for grid-scale applications</a:t>
            </a:r>
            <a:endParaRPr lang="en-US" sz="900" dirty="0"/>
          </a:p>
        </p:txBody>
      </p:sp>
      <p:sp>
        <p:nvSpPr>
          <p:cNvPr id="23" name="Shape 13"/>
          <p:cNvSpPr/>
          <p:nvPr/>
        </p:nvSpPr>
        <p:spPr>
          <a:xfrm>
            <a:off x="4829175" y="2157413"/>
            <a:ext cx="3886200" cy="657225"/>
          </a:xfrm>
          <a:prstGeom prst="rect">
            <a:avLst/>
          </a:prstGeom>
          <a:solidFill>
            <a:srgbClr val="5DA9E9">
              <a:alpha val="10000"/>
            </a:srgbClr>
          </a:solidFill>
          <a:ln/>
        </p:spPr>
      </p:sp>
      <p:sp>
        <p:nvSpPr>
          <p:cNvPr id="24" name="Shape 14"/>
          <p:cNvSpPr/>
          <p:nvPr/>
        </p:nvSpPr>
        <p:spPr>
          <a:xfrm>
            <a:off x="4829175" y="2157413"/>
            <a:ext cx="21431" cy="657225"/>
          </a:xfrm>
          <a:prstGeom prst="rect">
            <a:avLst/>
          </a:prstGeom>
          <a:solidFill>
            <a:srgbClr val="5DA9E9"/>
          </a:solidFill>
          <a:ln/>
        </p:spPr>
      </p:sp>
      <p:sp>
        <p:nvSpPr>
          <p:cNvPr id="25" name="Text 15"/>
          <p:cNvSpPr/>
          <p:nvPr/>
        </p:nvSpPr>
        <p:spPr>
          <a:xfrm>
            <a:off x="4936331" y="2264569"/>
            <a:ext cx="374332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Flow Batteries</a:t>
            </a:r>
            <a:endParaRPr lang="en-US" sz="1125" dirty="0"/>
          </a:p>
        </p:txBody>
      </p:sp>
      <p:sp>
        <p:nvSpPr>
          <p:cNvPr id="26" name="Text 16"/>
          <p:cNvSpPr/>
          <p:nvPr/>
        </p:nvSpPr>
        <p:spPr>
          <a:xfrm>
            <a:off x="4936331" y="2536031"/>
            <a:ext cx="37433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Vanadium and zinc-based solutions for long-duration storage needs</a:t>
            </a:r>
            <a:endParaRPr lang="en-US" sz="900" dirty="0"/>
          </a:p>
        </p:txBody>
      </p:sp>
      <p:sp>
        <p:nvSpPr>
          <p:cNvPr id="27" name="Shape 17"/>
          <p:cNvSpPr/>
          <p:nvPr/>
        </p:nvSpPr>
        <p:spPr>
          <a:xfrm>
            <a:off x="4829175" y="2921794"/>
            <a:ext cx="3886200" cy="657225"/>
          </a:xfrm>
          <a:prstGeom prst="rect">
            <a:avLst/>
          </a:prstGeom>
          <a:solidFill>
            <a:srgbClr val="5DA9E9">
              <a:alpha val="10000"/>
            </a:srgbClr>
          </a:solidFill>
          <a:ln/>
        </p:spPr>
      </p:sp>
      <p:sp>
        <p:nvSpPr>
          <p:cNvPr id="28" name="Shape 18"/>
          <p:cNvSpPr/>
          <p:nvPr/>
        </p:nvSpPr>
        <p:spPr>
          <a:xfrm>
            <a:off x="4829175" y="2921794"/>
            <a:ext cx="21431" cy="657225"/>
          </a:xfrm>
          <a:prstGeom prst="rect">
            <a:avLst/>
          </a:prstGeom>
          <a:solidFill>
            <a:srgbClr val="5DA9E9"/>
          </a:solidFill>
          <a:ln/>
        </p:spPr>
      </p:sp>
      <p:sp>
        <p:nvSpPr>
          <p:cNvPr id="29" name="Text 19"/>
          <p:cNvSpPr/>
          <p:nvPr/>
        </p:nvSpPr>
        <p:spPr>
          <a:xfrm>
            <a:off x="4936331" y="3028950"/>
            <a:ext cx="374332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Gravity-Based Storage</a:t>
            </a:r>
            <a:endParaRPr lang="en-US" sz="1125" dirty="0"/>
          </a:p>
        </p:txBody>
      </p:sp>
      <p:sp>
        <p:nvSpPr>
          <p:cNvPr id="30" name="Text 20"/>
          <p:cNvSpPr/>
          <p:nvPr/>
        </p:nvSpPr>
        <p:spPr>
          <a:xfrm>
            <a:off x="4936331" y="3300413"/>
            <a:ext cx="37433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Mechanical systems using gravity for efficient energy storage</a:t>
            </a:r>
            <a:endParaRPr lang="en-US" sz="900" dirty="0"/>
          </a:p>
        </p:txBody>
      </p:sp>
      <p:sp>
        <p:nvSpPr>
          <p:cNvPr id="31" name="Shape 21"/>
          <p:cNvSpPr/>
          <p:nvPr/>
        </p:nvSpPr>
        <p:spPr>
          <a:xfrm>
            <a:off x="4829175" y="3686175"/>
            <a:ext cx="3886200" cy="657225"/>
          </a:xfrm>
          <a:prstGeom prst="rect">
            <a:avLst/>
          </a:prstGeom>
          <a:solidFill>
            <a:srgbClr val="5DA9E9">
              <a:alpha val="10000"/>
            </a:srgbClr>
          </a:solidFill>
          <a:ln/>
        </p:spPr>
      </p:sp>
      <p:sp>
        <p:nvSpPr>
          <p:cNvPr id="32" name="Shape 22"/>
          <p:cNvSpPr/>
          <p:nvPr/>
        </p:nvSpPr>
        <p:spPr>
          <a:xfrm>
            <a:off x="4829175" y="3686175"/>
            <a:ext cx="21431" cy="657225"/>
          </a:xfrm>
          <a:prstGeom prst="rect">
            <a:avLst/>
          </a:prstGeom>
          <a:solidFill>
            <a:srgbClr val="5DA9E9"/>
          </a:solidFill>
          <a:ln/>
        </p:spPr>
      </p:sp>
      <p:sp>
        <p:nvSpPr>
          <p:cNvPr id="33" name="Text 23"/>
          <p:cNvSpPr/>
          <p:nvPr/>
        </p:nvSpPr>
        <p:spPr>
          <a:xfrm>
            <a:off x="4936331" y="3793331"/>
            <a:ext cx="3743325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Green Hydrogen</a:t>
            </a:r>
            <a:endParaRPr lang="en-US" sz="1125" dirty="0"/>
          </a:p>
        </p:txBody>
      </p:sp>
      <p:sp>
        <p:nvSpPr>
          <p:cNvPr id="34" name="Text 24"/>
          <p:cNvSpPr/>
          <p:nvPr/>
        </p:nvSpPr>
        <p:spPr>
          <a:xfrm>
            <a:off x="4936331" y="4064794"/>
            <a:ext cx="37433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Hydrogen production and storage for seasonal energy needs</a:t>
            </a:r>
            <a:endParaRPr lang="en-US" sz="900" dirty="0"/>
          </a:p>
        </p:txBody>
      </p:sp>
      <p:pic>
        <p:nvPicPr>
          <p:cNvPr id="3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300" y="4736306"/>
            <a:ext cx="4171950" cy="2000250"/>
          </a:xfrm>
          <a:prstGeom prst="rect">
            <a:avLst/>
          </a:prstGeom>
        </p:spPr>
      </p:pic>
      <p:sp>
        <p:nvSpPr>
          <p:cNvPr id="36" name="Text 25"/>
          <p:cNvSpPr/>
          <p:nvPr/>
        </p:nvSpPr>
        <p:spPr>
          <a:xfrm>
            <a:off x="285750" y="6879431"/>
            <a:ext cx="8643938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788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Investment in 2025: What to Choose, Trends, and Risks</a:t>
            </a:r>
            <a:endParaRPr lang="en-US" sz="7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5936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What to Choose: Promising Investment Areas</a:t>
            </a:r>
            <a:endParaRPr lang="en-US" sz="2025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885825"/>
            <a:ext cx="8572500" cy="178593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2814638"/>
            <a:ext cx="2743200" cy="151447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6" name="Shape 2"/>
          <p:cNvSpPr/>
          <p:nvPr/>
        </p:nvSpPr>
        <p:spPr>
          <a:xfrm>
            <a:off x="428625" y="2957513"/>
            <a:ext cx="285750" cy="285750"/>
          </a:xfrm>
          <a:prstGeom prst="ellipse">
            <a:avLst/>
          </a:prstGeom>
          <a:solidFill>
            <a:srgbClr val="5DA9E9">
              <a:alpha val="10000"/>
            </a:srgbClr>
          </a:solidFill>
          <a:ln/>
        </p:spPr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3014663"/>
            <a:ext cx="171450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21531" y="2982516"/>
            <a:ext cx="1634105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Quantum Computing</a:t>
            </a:r>
            <a:endParaRPr lang="en-US" sz="1238" dirty="0"/>
          </a:p>
        </p:txBody>
      </p:sp>
      <p:sp>
        <p:nvSpPr>
          <p:cNvPr id="9" name="Text 4"/>
          <p:cNvSpPr/>
          <p:nvPr/>
        </p:nvSpPr>
        <p:spPr>
          <a:xfrm>
            <a:off x="428625" y="3350419"/>
            <a:ext cx="252888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Focus on companies developing quantum hardware, software platforms, and specialized applications in finance and drug discovery.</a:t>
            </a:r>
            <a:endParaRPr lang="en-US" sz="900" dirty="0"/>
          </a:p>
        </p:txBody>
      </p:sp>
      <p:sp>
        <p:nvSpPr>
          <p:cNvPr id="10" name="Text 5"/>
          <p:cNvSpPr/>
          <p:nvPr/>
        </p:nvSpPr>
        <p:spPr>
          <a:xfrm>
            <a:off x="428625" y="3971925"/>
            <a:ext cx="102925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Potential Return:</a:t>
            </a:r>
            <a:endParaRPr lang="en-US" sz="1013" dirty="0"/>
          </a:p>
        </p:txBody>
      </p:sp>
      <p:sp>
        <p:nvSpPr>
          <p:cNvPr id="11" name="Text 6"/>
          <p:cNvSpPr/>
          <p:nvPr/>
        </p:nvSpPr>
        <p:spPr>
          <a:xfrm>
            <a:off x="2600381" y="3971925"/>
            <a:ext cx="3571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High</a:t>
            </a:r>
            <a:endParaRPr lang="en-US" sz="1013" dirty="0"/>
          </a:p>
        </p:txBody>
      </p:sp>
      <p:sp>
        <p:nvSpPr>
          <p:cNvPr id="12" name="Shape 7"/>
          <p:cNvSpPr/>
          <p:nvPr/>
        </p:nvSpPr>
        <p:spPr>
          <a:xfrm>
            <a:off x="3200400" y="2814638"/>
            <a:ext cx="2743200" cy="151447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13" name="Shape 8"/>
          <p:cNvSpPr/>
          <p:nvPr/>
        </p:nvSpPr>
        <p:spPr>
          <a:xfrm>
            <a:off x="3343275" y="2957513"/>
            <a:ext cx="285750" cy="285750"/>
          </a:xfrm>
          <a:prstGeom prst="ellipse">
            <a:avLst/>
          </a:prstGeom>
          <a:solidFill>
            <a:srgbClr val="5DA9E9">
              <a:alpha val="10000"/>
            </a:srgbClr>
          </a:solidFill>
          <a:ln/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709" y="3014663"/>
            <a:ext cx="192881" cy="17145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736181" y="2982516"/>
            <a:ext cx="123305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Energy Storage</a:t>
            </a:r>
            <a:endParaRPr lang="en-US" sz="1238" dirty="0"/>
          </a:p>
        </p:txBody>
      </p:sp>
      <p:sp>
        <p:nvSpPr>
          <p:cNvPr id="16" name="Text 10"/>
          <p:cNvSpPr/>
          <p:nvPr/>
        </p:nvSpPr>
        <p:spPr>
          <a:xfrm>
            <a:off x="3343275" y="3350419"/>
            <a:ext cx="252888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Invest in advanced battery technologies, flow battery startups, and grid-scale storage solution providers.</a:t>
            </a:r>
            <a:endParaRPr lang="en-US" sz="900" dirty="0"/>
          </a:p>
        </p:txBody>
      </p:sp>
      <p:sp>
        <p:nvSpPr>
          <p:cNvPr id="17" name="Text 11"/>
          <p:cNvSpPr/>
          <p:nvPr/>
        </p:nvSpPr>
        <p:spPr>
          <a:xfrm>
            <a:off x="3343275" y="3971925"/>
            <a:ext cx="102925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Potential Return:</a:t>
            </a:r>
            <a:endParaRPr lang="en-US" sz="1013" dirty="0"/>
          </a:p>
        </p:txBody>
      </p:sp>
      <p:sp>
        <p:nvSpPr>
          <p:cNvPr id="18" name="Text 12"/>
          <p:cNvSpPr/>
          <p:nvPr/>
        </p:nvSpPr>
        <p:spPr>
          <a:xfrm>
            <a:off x="4986421" y="3971925"/>
            <a:ext cx="88574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Medium-High</a:t>
            </a:r>
            <a:endParaRPr lang="en-US" sz="1013" dirty="0"/>
          </a:p>
        </p:txBody>
      </p:sp>
      <p:sp>
        <p:nvSpPr>
          <p:cNvPr id="19" name="Shape 13"/>
          <p:cNvSpPr/>
          <p:nvPr/>
        </p:nvSpPr>
        <p:spPr>
          <a:xfrm>
            <a:off x="6115050" y="2814638"/>
            <a:ext cx="2743200" cy="151447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20" name="Shape 14"/>
          <p:cNvSpPr/>
          <p:nvPr/>
        </p:nvSpPr>
        <p:spPr>
          <a:xfrm>
            <a:off x="6257925" y="2957513"/>
            <a:ext cx="285750" cy="285750"/>
          </a:xfrm>
          <a:prstGeom prst="ellipse">
            <a:avLst/>
          </a:prstGeom>
          <a:solidFill>
            <a:srgbClr val="5DA9E9">
              <a:alpha val="10000"/>
            </a:srgbClr>
          </a:solidFill>
          <a:ln/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75" y="3014663"/>
            <a:ext cx="171450" cy="17145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6650831" y="2982516"/>
            <a:ext cx="120949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AI Applications</a:t>
            </a:r>
            <a:endParaRPr lang="en-US" sz="1238" dirty="0"/>
          </a:p>
        </p:txBody>
      </p:sp>
      <p:sp>
        <p:nvSpPr>
          <p:cNvPr id="23" name="Text 16"/>
          <p:cNvSpPr/>
          <p:nvPr/>
        </p:nvSpPr>
        <p:spPr>
          <a:xfrm>
            <a:off x="6257925" y="3350419"/>
            <a:ext cx="252888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Target specialized AI solutions in healthcare diagnostics, financial services, and industrial automation.</a:t>
            </a:r>
            <a:endParaRPr lang="en-US" sz="900" dirty="0"/>
          </a:p>
        </p:txBody>
      </p:sp>
      <p:sp>
        <p:nvSpPr>
          <p:cNvPr id="24" name="Text 17"/>
          <p:cNvSpPr/>
          <p:nvPr/>
        </p:nvSpPr>
        <p:spPr>
          <a:xfrm>
            <a:off x="6257925" y="3971925"/>
            <a:ext cx="102925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Potential Return:</a:t>
            </a:r>
            <a:endParaRPr lang="en-US" sz="1013" dirty="0"/>
          </a:p>
        </p:txBody>
      </p:sp>
      <p:sp>
        <p:nvSpPr>
          <p:cNvPr id="25" name="Text 18"/>
          <p:cNvSpPr/>
          <p:nvPr/>
        </p:nvSpPr>
        <p:spPr>
          <a:xfrm>
            <a:off x="7901071" y="3971925"/>
            <a:ext cx="88574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Medium-High</a:t>
            </a:r>
            <a:endParaRPr lang="en-US" sz="1013" dirty="0"/>
          </a:p>
        </p:txBody>
      </p:sp>
      <p:sp>
        <p:nvSpPr>
          <p:cNvPr id="26" name="Shape 19"/>
          <p:cNvSpPr/>
          <p:nvPr/>
        </p:nvSpPr>
        <p:spPr>
          <a:xfrm>
            <a:off x="285750" y="4479131"/>
            <a:ext cx="2743200" cy="151447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27" name="Shape 20"/>
          <p:cNvSpPr/>
          <p:nvPr/>
        </p:nvSpPr>
        <p:spPr>
          <a:xfrm>
            <a:off x="428625" y="4622006"/>
            <a:ext cx="285750" cy="285750"/>
          </a:xfrm>
          <a:prstGeom prst="ellipse">
            <a:avLst/>
          </a:prstGeom>
          <a:solidFill>
            <a:srgbClr val="5DA9E9">
              <a:alpha val="10000"/>
            </a:srgbClr>
          </a:solidFill>
          <a:ln/>
        </p:spPr>
      </p:sp>
      <p:pic>
        <p:nvPicPr>
          <p:cNvPr id="2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59" y="4679156"/>
            <a:ext cx="192881" cy="171450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821531" y="4647009"/>
            <a:ext cx="1818196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Healthcare &amp; Longevity</a:t>
            </a:r>
            <a:endParaRPr lang="en-US" sz="1238" dirty="0"/>
          </a:p>
        </p:txBody>
      </p:sp>
      <p:sp>
        <p:nvSpPr>
          <p:cNvPr id="30" name="Text 22"/>
          <p:cNvSpPr/>
          <p:nvPr/>
        </p:nvSpPr>
        <p:spPr>
          <a:xfrm>
            <a:off x="428625" y="5014913"/>
            <a:ext cx="252888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Consider biotech firms focused on age-related diseases, precision medicine, and health monitoring technologies.</a:t>
            </a:r>
            <a:endParaRPr lang="en-US" sz="900" dirty="0"/>
          </a:p>
        </p:txBody>
      </p:sp>
      <p:sp>
        <p:nvSpPr>
          <p:cNvPr id="31" name="Text 23"/>
          <p:cNvSpPr/>
          <p:nvPr/>
        </p:nvSpPr>
        <p:spPr>
          <a:xfrm>
            <a:off x="428625" y="5636419"/>
            <a:ext cx="102925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Potential Return:</a:t>
            </a:r>
            <a:endParaRPr lang="en-US" sz="1013" dirty="0"/>
          </a:p>
        </p:txBody>
      </p:sp>
      <p:sp>
        <p:nvSpPr>
          <p:cNvPr id="32" name="Text 24"/>
          <p:cNvSpPr/>
          <p:nvPr/>
        </p:nvSpPr>
        <p:spPr>
          <a:xfrm>
            <a:off x="2400272" y="5636419"/>
            <a:ext cx="55724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Medium</a:t>
            </a:r>
            <a:endParaRPr lang="en-US" sz="1013" dirty="0"/>
          </a:p>
        </p:txBody>
      </p:sp>
      <p:sp>
        <p:nvSpPr>
          <p:cNvPr id="33" name="Shape 25"/>
          <p:cNvSpPr/>
          <p:nvPr/>
        </p:nvSpPr>
        <p:spPr>
          <a:xfrm>
            <a:off x="3200400" y="4479131"/>
            <a:ext cx="2743200" cy="151447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34" name="Shape 26"/>
          <p:cNvSpPr/>
          <p:nvPr/>
        </p:nvSpPr>
        <p:spPr>
          <a:xfrm>
            <a:off x="3343275" y="4622006"/>
            <a:ext cx="285750" cy="285750"/>
          </a:xfrm>
          <a:prstGeom prst="ellipse">
            <a:avLst/>
          </a:prstGeom>
          <a:solidFill>
            <a:srgbClr val="5DA9E9">
              <a:alpha val="10000"/>
            </a:srgbClr>
          </a:solidFill>
          <a:ln/>
        </p:spPr>
      </p:sp>
      <p:pic>
        <p:nvPicPr>
          <p:cNvPr id="3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994" y="4679156"/>
            <a:ext cx="214313" cy="171450"/>
          </a:xfrm>
          <a:prstGeom prst="rect">
            <a:avLst/>
          </a:prstGeom>
        </p:spPr>
      </p:pic>
      <p:sp>
        <p:nvSpPr>
          <p:cNvPr id="36" name="Text 27"/>
          <p:cNvSpPr/>
          <p:nvPr/>
        </p:nvSpPr>
        <p:spPr>
          <a:xfrm>
            <a:off x="3736181" y="4647009"/>
            <a:ext cx="94451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Edge-AI IoT</a:t>
            </a:r>
            <a:endParaRPr lang="en-US" sz="1238" dirty="0"/>
          </a:p>
        </p:txBody>
      </p:sp>
      <p:sp>
        <p:nvSpPr>
          <p:cNvPr id="37" name="Text 28"/>
          <p:cNvSpPr/>
          <p:nvPr/>
        </p:nvSpPr>
        <p:spPr>
          <a:xfrm>
            <a:off x="3343275" y="5014913"/>
            <a:ext cx="252888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Look for companies building micro-data-centers, edge computing infrastructure, and IoT security solutions.</a:t>
            </a:r>
            <a:endParaRPr lang="en-US" sz="900" dirty="0"/>
          </a:p>
        </p:txBody>
      </p:sp>
      <p:sp>
        <p:nvSpPr>
          <p:cNvPr id="38" name="Text 29"/>
          <p:cNvSpPr/>
          <p:nvPr/>
        </p:nvSpPr>
        <p:spPr>
          <a:xfrm>
            <a:off x="3343275" y="5636419"/>
            <a:ext cx="102925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Potential Return:</a:t>
            </a:r>
            <a:endParaRPr lang="en-US" sz="1013" dirty="0"/>
          </a:p>
        </p:txBody>
      </p:sp>
      <p:sp>
        <p:nvSpPr>
          <p:cNvPr id="39" name="Text 30"/>
          <p:cNvSpPr/>
          <p:nvPr/>
        </p:nvSpPr>
        <p:spPr>
          <a:xfrm>
            <a:off x="4986421" y="5636419"/>
            <a:ext cx="88574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Medium-High</a:t>
            </a:r>
            <a:endParaRPr lang="en-US" sz="1013" dirty="0"/>
          </a:p>
        </p:txBody>
      </p:sp>
      <p:sp>
        <p:nvSpPr>
          <p:cNvPr id="40" name="Shape 31"/>
          <p:cNvSpPr/>
          <p:nvPr/>
        </p:nvSpPr>
        <p:spPr>
          <a:xfrm>
            <a:off x="6115050" y="4479131"/>
            <a:ext cx="2743200" cy="151447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41" name="Shape 32"/>
          <p:cNvSpPr/>
          <p:nvPr/>
        </p:nvSpPr>
        <p:spPr>
          <a:xfrm>
            <a:off x="6257925" y="4622006"/>
            <a:ext cx="285750" cy="285750"/>
          </a:xfrm>
          <a:prstGeom prst="ellipse">
            <a:avLst/>
          </a:prstGeom>
          <a:solidFill>
            <a:srgbClr val="5DA9E9">
              <a:alpha val="10000"/>
            </a:srgbClr>
          </a:solidFill>
          <a:ln/>
        </p:spPr>
      </p:sp>
      <p:pic>
        <p:nvPicPr>
          <p:cNvPr id="4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075" y="4679156"/>
            <a:ext cx="171450" cy="171450"/>
          </a:xfrm>
          <a:prstGeom prst="rect">
            <a:avLst/>
          </a:prstGeom>
        </p:spPr>
      </p:pic>
      <p:sp>
        <p:nvSpPr>
          <p:cNvPr id="43" name="Text 33"/>
          <p:cNvSpPr/>
          <p:nvPr/>
        </p:nvSpPr>
        <p:spPr>
          <a:xfrm>
            <a:off x="6650831" y="4647009"/>
            <a:ext cx="1259225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Carbon Markets</a:t>
            </a:r>
            <a:endParaRPr lang="en-US" sz="1238" dirty="0"/>
          </a:p>
        </p:txBody>
      </p:sp>
      <p:sp>
        <p:nvSpPr>
          <p:cNvPr id="44" name="Text 34"/>
          <p:cNvSpPr/>
          <p:nvPr/>
        </p:nvSpPr>
        <p:spPr>
          <a:xfrm>
            <a:off x="6257925" y="5014913"/>
            <a:ext cx="252888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Explore carbon credit trading platforms, voluntary carbon market infrastructure, and carbon removal technologies.</a:t>
            </a:r>
            <a:endParaRPr lang="en-US" sz="900" dirty="0"/>
          </a:p>
        </p:txBody>
      </p:sp>
      <p:sp>
        <p:nvSpPr>
          <p:cNvPr id="45" name="Text 35"/>
          <p:cNvSpPr/>
          <p:nvPr/>
        </p:nvSpPr>
        <p:spPr>
          <a:xfrm>
            <a:off x="6257925" y="5636419"/>
            <a:ext cx="102925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Potential Return:</a:t>
            </a:r>
            <a:endParaRPr lang="en-US" sz="1013" dirty="0"/>
          </a:p>
        </p:txBody>
      </p:sp>
      <p:sp>
        <p:nvSpPr>
          <p:cNvPr id="46" name="Text 36"/>
          <p:cNvSpPr/>
          <p:nvPr/>
        </p:nvSpPr>
        <p:spPr>
          <a:xfrm>
            <a:off x="8229572" y="5636419"/>
            <a:ext cx="55724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Medium</a:t>
            </a:r>
            <a:endParaRPr lang="en-US" sz="1013" dirty="0"/>
          </a:p>
        </p:txBody>
      </p:sp>
      <p:sp>
        <p:nvSpPr>
          <p:cNvPr id="47" name="Text 37"/>
          <p:cNvSpPr/>
          <p:nvPr/>
        </p:nvSpPr>
        <p:spPr>
          <a:xfrm>
            <a:off x="285750" y="6115050"/>
            <a:ext cx="8643938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788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Investment in 2025: What to Choose, Trends, and Risks</a:t>
            </a:r>
            <a:endParaRPr lang="en-US" sz="7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9007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Potential Risks to Consider</a:t>
            </a:r>
            <a:endParaRPr lang="en-US" sz="2025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885825"/>
            <a:ext cx="8572500" cy="200025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85750" y="3028950"/>
            <a:ext cx="8572500" cy="2293144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6" name="Shape 2"/>
          <p:cNvSpPr/>
          <p:nvPr/>
        </p:nvSpPr>
        <p:spPr>
          <a:xfrm>
            <a:off x="428625" y="3171825"/>
            <a:ext cx="357188" cy="357188"/>
          </a:xfrm>
          <a:prstGeom prst="ellipse">
            <a:avLst/>
          </a:prstGeom>
          <a:solidFill>
            <a:srgbClr val="F6B93B">
              <a:alpha val="10000"/>
            </a:srgbClr>
          </a:solidFill>
          <a:ln/>
        </p:spPr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" y="3264694"/>
            <a:ext cx="171450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28688" y="3171825"/>
            <a:ext cx="3629025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Economic Uncertainty</a:t>
            </a:r>
            <a:endParaRPr lang="en-US" sz="1238" dirty="0"/>
          </a:p>
        </p:txBody>
      </p:sp>
      <p:sp>
        <p:nvSpPr>
          <p:cNvPr id="9" name="Text 4"/>
          <p:cNvSpPr/>
          <p:nvPr/>
        </p:nvSpPr>
        <p:spPr>
          <a:xfrm>
            <a:off x="928688" y="3464719"/>
            <a:ext cx="36290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Fluctuating interest rates, inflation, tariffs, and global instability creating market volatility.</a:t>
            </a:r>
            <a:endParaRPr lang="en-US" sz="900" dirty="0"/>
          </a:p>
        </p:txBody>
      </p:sp>
      <p:sp>
        <p:nvSpPr>
          <p:cNvPr id="10" name="Text 5"/>
          <p:cNvSpPr/>
          <p:nvPr/>
        </p:nvSpPr>
        <p:spPr>
          <a:xfrm>
            <a:off x="928688" y="3879056"/>
            <a:ext cx="399380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Impact:</a:t>
            </a:r>
            <a:endParaRPr lang="en-US" sz="788" dirty="0"/>
          </a:p>
        </p:txBody>
      </p:sp>
      <p:sp>
        <p:nvSpPr>
          <p:cNvPr id="11" name="Shape 6"/>
          <p:cNvSpPr/>
          <p:nvPr/>
        </p:nvSpPr>
        <p:spPr>
          <a:xfrm>
            <a:off x="1328068" y="3932634"/>
            <a:ext cx="3158207" cy="42863"/>
          </a:xfrm>
          <a:prstGeom prst="round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12" name="Shape 7"/>
          <p:cNvSpPr/>
          <p:nvPr/>
        </p:nvSpPr>
        <p:spPr>
          <a:xfrm>
            <a:off x="1328068" y="3932634"/>
            <a:ext cx="2684459" cy="42863"/>
          </a:xfrm>
          <a:prstGeom prst="rect">
            <a:avLst/>
          </a:prstGeom>
          <a:solidFill>
            <a:srgbClr val="F6B93B"/>
          </a:solidFill>
          <a:ln/>
        </p:spPr>
      </p:sp>
      <p:sp>
        <p:nvSpPr>
          <p:cNvPr id="13" name="Shape 8"/>
          <p:cNvSpPr/>
          <p:nvPr/>
        </p:nvSpPr>
        <p:spPr>
          <a:xfrm>
            <a:off x="428625" y="4321969"/>
            <a:ext cx="357188" cy="357188"/>
          </a:xfrm>
          <a:prstGeom prst="ellipse">
            <a:avLst/>
          </a:prstGeom>
          <a:solidFill>
            <a:srgbClr val="F6B93B">
              <a:alpha val="10000"/>
            </a:srgbClr>
          </a:solidFill>
          <a:ln/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" y="4414838"/>
            <a:ext cx="171450" cy="17145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28688" y="4321969"/>
            <a:ext cx="3629025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Geopolitical Risks</a:t>
            </a:r>
            <a:endParaRPr lang="en-US" sz="1238" dirty="0"/>
          </a:p>
        </p:txBody>
      </p:sp>
      <p:sp>
        <p:nvSpPr>
          <p:cNvPr id="16" name="Text 10"/>
          <p:cNvSpPr/>
          <p:nvPr/>
        </p:nvSpPr>
        <p:spPr>
          <a:xfrm>
            <a:off x="928688" y="4614863"/>
            <a:ext cx="36290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Trade tensions, policy uncertainty, and regional conflicts affecting global markets.</a:t>
            </a:r>
            <a:endParaRPr lang="en-US" sz="900" dirty="0"/>
          </a:p>
        </p:txBody>
      </p:sp>
      <p:sp>
        <p:nvSpPr>
          <p:cNvPr id="17" name="Text 11"/>
          <p:cNvSpPr/>
          <p:nvPr/>
        </p:nvSpPr>
        <p:spPr>
          <a:xfrm>
            <a:off x="928688" y="5029200"/>
            <a:ext cx="399380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Impact:</a:t>
            </a:r>
            <a:endParaRPr lang="en-US" sz="788" dirty="0"/>
          </a:p>
        </p:txBody>
      </p:sp>
      <p:sp>
        <p:nvSpPr>
          <p:cNvPr id="18" name="Shape 12"/>
          <p:cNvSpPr/>
          <p:nvPr/>
        </p:nvSpPr>
        <p:spPr>
          <a:xfrm>
            <a:off x="1328068" y="5082778"/>
            <a:ext cx="3158207" cy="42863"/>
          </a:xfrm>
          <a:prstGeom prst="round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19" name="Shape 13"/>
          <p:cNvSpPr/>
          <p:nvPr/>
        </p:nvSpPr>
        <p:spPr>
          <a:xfrm>
            <a:off x="1328068" y="5082778"/>
            <a:ext cx="2526543" cy="42863"/>
          </a:xfrm>
          <a:prstGeom prst="rect">
            <a:avLst/>
          </a:prstGeom>
          <a:solidFill>
            <a:srgbClr val="F6B93B"/>
          </a:solidFill>
          <a:ln/>
        </p:spPr>
      </p:sp>
      <p:sp>
        <p:nvSpPr>
          <p:cNvPr id="20" name="Shape 14"/>
          <p:cNvSpPr/>
          <p:nvPr/>
        </p:nvSpPr>
        <p:spPr>
          <a:xfrm>
            <a:off x="4657725" y="3171825"/>
            <a:ext cx="357188" cy="357188"/>
          </a:xfrm>
          <a:prstGeom prst="ellipse">
            <a:avLst/>
          </a:prstGeom>
          <a:solidFill>
            <a:srgbClr val="F6B93B">
              <a:alpha val="10000"/>
            </a:srgbClr>
          </a:solidFill>
          <a:ln/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163" y="3264694"/>
            <a:ext cx="214313" cy="17145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157788" y="3171825"/>
            <a:ext cx="3629025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Market Concentration</a:t>
            </a:r>
            <a:endParaRPr lang="en-US" sz="1238" dirty="0"/>
          </a:p>
        </p:txBody>
      </p:sp>
      <p:sp>
        <p:nvSpPr>
          <p:cNvPr id="23" name="Text 16"/>
          <p:cNvSpPr/>
          <p:nvPr/>
        </p:nvSpPr>
        <p:spPr>
          <a:xfrm>
            <a:off x="5157788" y="3464719"/>
            <a:ext cx="36290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High concentration in tech stocks, particularly AI, creating potential bubble risks.</a:t>
            </a:r>
            <a:endParaRPr lang="en-US" sz="900" dirty="0"/>
          </a:p>
        </p:txBody>
      </p:sp>
      <p:sp>
        <p:nvSpPr>
          <p:cNvPr id="24" name="Text 17"/>
          <p:cNvSpPr/>
          <p:nvPr/>
        </p:nvSpPr>
        <p:spPr>
          <a:xfrm>
            <a:off x="5157788" y="3879056"/>
            <a:ext cx="399380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Impact:</a:t>
            </a:r>
            <a:endParaRPr lang="en-US" sz="788" dirty="0"/>
          </a:p>
        </p:txBody>
      </p:sp>
      <p:sp>
        <p:nvSpPr>
          <p:cNvPr id="25" name="Shape 18"/>
          <p:cNvSpPr/>
          <p:nvPr/>
        </p:nvSpPr>
        <p:spPr>
          <a:xfrm>
            <a:off x="5557168" y="3932634"/>
            <a:ext cx="3158207" cy="42863"/>
          </a:xfrm>
          <a:prstGeom prst="round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26" name="Shape 19"/>
          <p:cNvSpPr/>
          <p:nvPr/>
        </p:nvSpPr>
        <p:spPr>
          <a:xfrm>
            <a:off x="5557168" y="3932634"/>
            <a:ext cx="2368655" cy="42863"/>
          </a:xfrm>
          <a:prstGeom prst="rect">
            <a:avLst/>
          </a:prstGeom>
          <a:solidFill>
            <a:srgbClr val="5DA9E9"/>
          </a:solidFill>
          <a:ln/>
        </p:spPr>
      </p:sp>
      <p:sp>
        <p:nvSpPr>
          <p:cNvPr id="27" name="Shape 20"/>
          <p:cNvSpPr/>
          <p:nvPr/>
        </p:nvSpPr>
        <p:spPr>
          <a:xfrm>
            <a:off x="4657725" y="4321969"/>
            <a:ext cx="357188" cy="357188"/>
          </a:xfrm>
          <a:prstGeom prst="ellipse">
            <a:avLst/>
          </a:prstGeom>
          <a:solidFill>
            <a:srgbClr val="F6B93B">
              <a:alpha val="10000"/>
            </a:srgbClr>
          </a:solidFill>
          <a:ln/>
        </p:spPr>
      </p:sp>
      <p:pic>
        <p:nvPicPr>
          <p:cNvPr id="2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163" y="4414838"/>
            <a:ext cx="214313" cy="171450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5157788" y="4321969"/>
            <a:ext cx="3629025" cy="235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38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Climate-Related Risks</a:t>
            </a:r>
            <a:endParaRPr lang="en-US" sz="1238" dirty="0"/>
          </a:p>
        </p:txBody>
      </p:sp>
      <p:sp>
        <p:nvSpPr>
          <p:cNvPr id="30" name="Text 22"/>
          <p:cNvSpPr/>
          <p:nvPr/>
        </p:nvSpPr>
        <p:spPr>
          <a:xfrm>
            <a:off x="5157788" y="4614863"/>
            <a:ext cx="36290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Physical climate disruptions and transition risks affecting supply chains and infrastructure.</a:t>
            </a:r>
            <a:endParaRPr lang="en-US" sz="900" dirty="0"/>
          </a:p>
        </p:txBody>
      </p:sp>
      <p:sp>
        <p:nvSpPr>
          <p:cNvPr id="31" name="Text 23"/>
          <p:cNvSpPr/>
          <p:nvPr/>
        </p:nvSpPr>
        <p:spPr>
          <a:xfrm>
            <a:off x="5157788" y="5029200"/>
            <a:ext cx="399380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Impact:</a:t>
            </a:r>
            <a:endParaRPr lang="en-US" sz="788" dirty="0"/>
          </a:p>
        </p:txBody>
      </p:sp>
      <p:sp>
        <p:nvSpPr>
          <p:cNvPr id="32" name="Shape 24"/>
          <p:cNvSpPr/>
          <p:nvPr/>
        </p:nvSpPr>
        <p:spPr>
          <a:xfrm>
            <a:off x="5557168" y="5082778"/>
            <a:ext cx="3158207" cy="42863"/>
          </a:xfrm>
          <a:prstGeom prst="round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33" name="Shape 25"/>
          <p:cNvSpPr/>
          <p:nvPr/>
        </p:nvSpPr>
        <p:spPr>
          <a:xfrm>
            <a:off x="5557168" y="5082778"/>
            <a:ext cx="2210739" cy="42863"/>
          </a:xfrm>
          <a:prstGeom prst="rect">
            <a:avLst/>
          </a:prstGeom>
          <a:solidFill>
            <a:srgbClr val="5DA9E9"/>
          </a:solidFill>
          <a:ln/>
        </p:spPr>
      </p:sp>
      <p:sp>
        <p:nvSpPr>
          <p:cNvPr id="34" name="Text 26"/>
          <p:cNvSpPr/>
          <p:nvPr/>
        </p:nvSpPr>
        <p:spPr>
          <a:xfrm>
            <a:off x="285750" y="5464969"/>
            <a:ext cx="8643938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788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Investment in 2025: What to Choose, Trends, and Risks</a:t>
            </a:r>
            <a:endParaRPr lang="en-US" sz="7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19375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Risk Mitigation Strategies</a:t>
            </a:r>
            <a:endParaRPr lang="en-US" sz="2025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885825"/>
            <a:ext cx="2878066" cy="2143125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3378129" y="885825"/>
            <a:ext cx="5480121" cy="3364706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6" name="Shape 2"/>
          <p:cNvSpPr/>
          <p:nvPr/>
        </p:nvSpPr>
        <p:spPr>
          <a:xfrm>
            <a:off x="3521004" y="1028700"/>
            <a:ext cx="285750" cy="285750"/>
          </a:xfrm>
          <a:prstGeom prst="ellipse">
            <a:avLst/>
          </a:prstGeom>
          <a:solidFill>
            <a:srgbClr val="5DA9E9">
              <a:alpha val="10000"/>
            </a:srgbClr>
          </a:solidFill>
          <a:ln/>
        </p:spPr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85" y="1107281"/>
            <a:ext cx="128588" cy="1285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913910" y="1028700"/>
            <a:ext cx="4872903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Portfolio Diversification</a:t>
            </a:r>
            <a:endParaRPr lang="en-US" sz="1125" dirty="0"/>
          </a:p>
        </p:txBody>
      </p:sp>
      <p:sp>
        <p:nvSpPr>
          <p:cNvPr id="9" name="Text 4"/>
          <p:cNvSpPr/>
          <p:nvPr/>
        </p:nvSpPr>
        <p:spPr>
          <a:xfrm>
            <a:off x="3913910" y="1278731"/>
            <a:ext cx="48729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Spread investments across different asset classes, sectors, and geographies to reduce exposure to any single risk factor.</a:t>
            </a:r>
            <a:endParaRPr lang="en-US" sz="900" dirty="0"/>
          </a:p>
        </p:txBody>
      </p:sp>
      <p:sp>
        <p:nvSpPr>
          <p:cNvPr id="10" name="Shape 5"/>
          <p:cNvSpPr/>
          <p:nvPr/>
        </p:nvSpPr>
        <p:spPr>
          <a:xfrm>
            <a:off x="3521004" y="1914525"/>
            <a:ext cx="285750" cy="285750"/>
          </a:xfrm>
          <a:prstGeom prst="ellipse">
            <a:avLst/>
          </a:prstGeom>
          <a:solidFill>
            <a:srgbClr val="5DA9E9">
              <a:alpha val="10000"/>
            </a:srgbClr>
          </a:solidFill>
          <a:ln/>
        </p:spPr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585" y="1993106"/>
            <a:ext cx="128588" cy="12858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913910" y="1914525"/>
            <a:ext cx="4872903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Strategic Asset Allocation</a:t>
            </a:r>
            <a:endParaRPr lang="en-US" sz="1125" dirty="0"/>
          </a:p>
        </p:txBody>
      </p:sp>
      <p:sp>
        <p:nvSpPr>
          <p:cNvPr id="13" name="Text 7"/>
          <p:cNvSpPr/>
          <p:nvPr/>
        </p:nvSpPr>
        <p:spPr>
          <a:xfrm>
            <a:off x="3913910" y="2164556"/>
            <a:ext cx="48729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Adjust portfolio weightings based on risk tolerance, time horizon, and changing market conditions.</a:t>
            </a:r>
            <a:endParaRPr lang="en-US" sz="900" dirty="0"/>
          </a:p>
        </p:txBody>
      </p:sp>
      <p:sp>
        <p:nvSpPr>
          <p:cNvPr id="14" name="Shape 8"/>
          <p:cNvSpPr/>
          <p:nvPr/>
        </p:nvSpPr>
        <p:spPr>
          <a:xfrm>
            <a:off x="3521004" y="2800350"/>
            <a:ext cx="285750" cy="285750"/>
          </a:xfrm>
          <a:prstGeom prst="ellipse">
            <a:avLst/>
          </a:prstGeom>
          <a:solidFill>
            <a:srgbClr val="5DA9E9">
              <a:alpha val="10000"/>
            </a:srgbClr>
          </a:solidFill>
          <a:ln/>
        </p:spPr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585" y="2878931"/>
            <a:ext cx="128588" cy="1285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913910" y="2800350"/>
            <a:ext cx="4872903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Staying Informed</a:t>
            </a:r>
            <a:endParaRPr lang="en-US" sz="1125" dirty="0"/>
          </a:p>
        </p:txBody>
      </p:sp>
      <p:sp>
        <p:nvSpPr>
          <p:cNvPr id="17" name="Text 10"/>
          <p:cNvSpPr/>
          <p:nvPr/>
        </p:nvSpPr>
        <p:spPr>
          <a:xfrm>
            <a:off x="3913910" y="3050381"/>
            <a:ext cx="48729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Continuously monitor market trends, economic indicators, and geopolitical developments to make timely adjustments.</a:t>
            </a:r>
            <a:endParaRPr lang="en-US" sz="900" dirty="0"/>
          </a:p>
        </p:txBody>
      </p:sp>
      <p:sp>
        <p:nvSpPr>
          <p:cNvPr id="18" name="Shape 11"/>
          <p:cNvSpPr/>
          <p:nvPr/>
        </p:nvSpPr>
        <p:spPr>
          <a:xfrm>
            <a:off x="3521004" y="3686175"/>
            <a:ext cx="285750" cy="285750"/>
          </a:xfrm>
          <a:prstGeom prst="ellipse">
            <a:avLst/>
          </a:prstGeom>
          <a:solidFill>
            <a:srgbClr val="5DA9E9">
              <a:alpha val="10000"/>
            </a:srgbClr>
          </a:solidFill>
          <a:ln/>
        </p:spPr>
      </p:sp>
      <p:pic>
        <p:nvPicPr>
          <p:cNvPr id="19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658" y="3764756"/>
            <a:ext cx="96441" cy="128588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3913910" y="3686175"/>
            <a:ext cx="4872903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Long-term Perspective</a:t>
            </a:r>
            <a:endParaRPr lang="en-US" sz="1125" dirty="0"/>
          </a:p>
        </p:txBody>
      </p:sp>
      <p:sp>
        <p:nvSpPr>
          <p:cNvPr id="21" name="Text 13"/>
          <p:cNvSpPr/>
          <p:nvPr/>
        </p:nvSpPr>
        <p:spPr>
          <a:xfrm>
            <a:off x="3913910" y="3936206"/>
            <a:ext cx="487290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Maintain focus on long-term goals rather than reacting to short-term market fluctuations.</a:t>
            </a:r>
            <a:endParaRPr lang="en-US" sz="900" dirty="0"/>
          </a:p>
        </p:txBody>
      </p:sp>
      <p:sp>
        <p:nvSpPr>
          <p:cNvPr id="22" name="Text 14"/>
          <p:cNvSpPr/>
          <p:nvPr/>
        </p:nvSpPr>
        <p:spPr>
          <a:xfrm>
            <a:off x="285750" y="4464844"/>
            <a:ext cx="8643938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Recommended Asset Allocation for 2025</a:t>
            </a:r>
            <a:endParaRPr lang="en-US" sz="1350" dirty="0"/>
          </a:p>
        </p:txBody>
      </p:sp>
      <p:pic>
        <p:nvPicPr>
          <p:cNvPr id="2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4829175"/>
            <a:ext cx="8572500" cy="1785938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285750" y="6757988"/>
            <a:ext cx="8643938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788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Investment in 2025: What to Choose, Trends, and Risks</a:t>
            </a:r>
            <a:endParaRPr lang="en-US" sz="7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078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285750"/>
            <a:ext cx="864393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Conclusion and Recommendations</a:t>
            </a:r>
            <a:endParaRPr lang="en-US" sz="2025" dirty="0"/>
          </a:p>
        </p:txBody>
      </p:sp>
      <p:sp>
        <p:nvSpPr>
          <p:cNvPr id="4" name="Shape 1"/>
          <p:cNvSpPr/>
          <p:nvPr/>
        </p:nvSpPr>
        <p:spPr>
          <a:xfrm>
            <a:off x="285750" y="885825"/>
            <a:ext cx="4214813" cy="2728913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4" y="1107281"/>
            <a:ext cx="128588" cy="1714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78656" y="1064419"/>
            <a:ext cx="132642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Key Takeaways</a:t>
            </a:r>
            <a:endParaRPr lang="en-US" sz="13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4" y="1500188"/>
            <a:ext cx="114300" cy="1143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50081" y="1464469"/>
            <a:ext cx="3743325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2025 presents significant opportunities in quantum computing, energy storage, and AI applications.</a:t>
            </a:r>
            <a:endParaRPr lang="en-US" sz="1013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4" y="1993106"/>
            <a:ext cx="114300" cy="1143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50081" y="1957388"/>
            <a:ext cx="3743325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Technological advancements are accelerating across multiple sectors, creating new investment avenues.</a:t>
            </a:r>
            <a:endParaRPr lang="en-US" sz="101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4" y="2486025"/>
            <a:ext cx="114300" cy="1143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50081" y="2450306"/>
            <a:ext cx="3743325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Economic uncertainty and geopolitical risks remain the top concerns for investors.</a:t>
            </a:r>
            <a:endParaRPr lang="en-US" sz="1013" dirty="0"/>
          </a:p>
        </p:txBody>
      </p:sp>
      <p:pic>
        <p:nvPicPr>
          <p:cNvPr id="1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4" y="2978944"/>
            <a:ext cx="114300" cy="114300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650081" y="2943225"/>
            <a:ext cx="3743325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Strategic diversification and informed decision-making are essential for navigating market volatility.</a:t>
            </a:r>
            <a:endParaRPr lang="en-US" sz="1013" dirty="0"/>
          </a:p>
        </p:txBody>
      </p:sp>
      <p:sp>
        <p:nvSpPr>
          <p:cNvPr id="15" name="Shape 7"/>
          <p:cNvSpPr/>
          <p:nvPr/>
        </p:nvSpPr>
        <p:spPr>
          <a:xfrm>
            <a:off x="4643438" y="885825"/>
            <a:ext cx="4214813" cy="2728913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pic>
        <p:nvPicPr>
          <p:cNvPr id="1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031" y="1107281"/>
            <a:ext cx="128588" cy="171450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5036344" y="1064419"/>
            <a:ext cx="160527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Recommendations</a:t>
            </a:r>
            <a:endParaRPr lang="en-US" sz="1350" dirty="0"/>
          </a:p>
        </p:txBody>
      </p:sp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031" y="1500188"/>
            <a:ext cx="100013" cy="11430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4993481" y="1489472"/>
            <a:ext cx="77152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Short-term:</a:t>
            </a:r>
            <a:endParaRPr lang="en-US" sz="1013" dirty="0"/>
          </a:p>
        </p:txBody>
      </p:sp>
      <p:sp>
        <p:nvSpPr>
          <p:cNvPr id="20" name="Text 10"/>
          <p:cNvSpPr/>
          <p:nvPr/>
        </p:nvSpPr>
        <p:spPr>
          <a:xfrm>
            <a:off x="4993481" y="1489472"/>
            <a:ext cx="3185247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Focus on energy storage and edge-AI IoT investments for immediate growth potential.</a:t>
            </a:r>
            <a:endParaRPr lang="en-US" sz="1013" dirty="0"/>
          </a:p>
        </p:txBody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2031" y="1993106"/>
            <a:ext cx="100013" cy="114300"/>
          </a:xfrm>
          <a:prstGeom prst="rect">
            <a:avLst/>
          </a:prstGeom>
        </p:spPr>
      </p:pic>
      <p:sp>
        <p:nvSpPr>
          <p:cNvPr id="22" name="Text 11"/>
          <p:cNvSpPr/>
          <p:nvPr/>
        </p:nvSpPr>
        <p:spPr>
          <a:xfrm>
            <a:off x="4993481" y="1982391"/>
            <a:ext cx="921572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Medium-term:</a:t>
            </a:r>
            <a:endParaRPr lang="en-US" sz="1013" dirty="0"/>
          </a:p>
        </p:txBody>
      </p:sp>
      <p:sp>
        <p:nvSpPr>
          <p:cNvPr id="23" name="Text 12"/>
          <p:cNvSpPr/>
          <p:nvPr/>
        </p:nvSpPr>
        <p:spPr>
          <a:xfrm>
            <a:off x="4993481" y="1982391"/>
            <a:ext cx="3273205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Gradually increase exposure to quantum computing and healthcare innovation.</a:t>
            </a:r>
            <a:endParaRPr lang="en-US" sz="1013" dirty="0"/>
          </a:p>
        </p:txBody>
      </p:sp>
      <p:pic>
        <p:nvPicPr>
          <p:cNvPr id="24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2031" y="2486025"/>
            <a:ext cx="100013" cy="114300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4993481" y="2475309"/>
            <a:ext cx="749982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Long-term:</a:t>
            </a:r>
            <a:endParaRPr lang="en-US" sz="1013" dirty="0"/>
          </a:p>
        </p:txBody>
      </p:sp>
      <p:sp>
        <p:nvSpPr>
          <p:cNvPr id="26" name="Text 14"/>
          <p:cNvSpPr/>
          <p:nvPr/>
        </p:nvSpPr>
        <p:spPr>
          <a:xfrm>
            <a:off x="4993481" y="2475309"/>
            <a:ext cx="3215943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Maintain a balanced portfolio with strategic allocations to emerging technologies.</a:t>
            </a:r>
            <a:endParaRPr lang="en-US" sz="1013" dirty="0"/>
          </a:p>
        </p:txBody>
      </p:sp>
      <p:pic>
        <p:nvPicPr>
          <p:cNvPr id="27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2031" y="2978944"/>
            <a:ext cx="100013" cy="114300"/>
          </a:xfrm>
          <a:prstGeom prst="rect">
            <a:avLst/>
          </a:prstGeom>
        </p:spPr>
      </p:pic>
      <p:sp>
        <p:nvSpPr>
          <p:cNvPr id="28" name="Text 15"/>
          <p:cNvSpPr/>
          <p:nvPr/>
        </p:nvSpPr>
        <p:spPr>
          <a:xfrm>
            <a:off x="4993481" y="2968228"/>
            <a:ext cx="121480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Risk management:</a:t>
            </a:r>
            <a:endParaRPr lang="en-US" sz="1013" dirty="0"/>
          </a:p>
        </p:txBody>
      </p:sp>
      <p:sp>
        <p:nvSpPr>
          <p:cNvPr id="29" name="Text 16"/>
          <p:cNvSpPr/>
          <p:nvPr/>
        </p:nvSpPr>
        <p:spPr>
          <a:xfrm>
            <a:off x="4993481" y="2968228"/>
            <a:ext cx="3501889" cy="3357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13" dirty="0">
                <a:solidFill>
                  <a:srgbClr val="E0E0E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Implement regular portfolio reviews and stay informed about market developments.</a:t>
            </a:r>
            <a:endParaRPr lang="en-US" sz="1013" dirty="0"/>
          </a:p>
        </p:txBody>
      </p:sp>
      <p:sp>
        <p:nvSpPr>
          <p:cNvPr id="30" name="Text 17"/>
          <p:cNvSpPr/>
          <p:nvPr/>
        </p:nvSpPr>
        <p:spPr>
          <a:xfrm>
            <a:off x="852450" y="3929063"/>
            <a:ext cx="3301194" cy="176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38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The investment landscape of 2025 offers both</a:t>
            </a:r>
            <a:endParaRPr lang="en-US" sz="1238" dirty="0"/>
          </a:p>
        </p:txBody>
      </p:sp>
      <p:sp>
        <p:nvSpPr>
          <p:cNvPr id="31" name="Text 18"/>
          <p:cNvSpPr/>
          <p:nvPr/>
        </p:nvSpPr>
        <p:spPr>
          <a:xfrm>
            <a:off x="4082207" y="3929063"/>
            <a:ext cx="2245621" cy="176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38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unprecedented opportunities</a:t>
            </a:r>
            <a:endParaRPr lang="en-US" sz="1238" dirty="0"/>
          </a:p>
        </p:txBody>
      </p:sp>
      <p:sp>
        <p:nvSpPr>
          <p:cNvPr id="32" name="Text 19"/>
          <p:cNvSpPr/>
          <p:nvPr/>
        </p:nvSpPr>
        <p:spPr>
          <a:xfrm>
            <a:off x="6256390" y="3929063"/>
            <a:ext cx="421007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38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and</a:t>
            </a:r>
            <a:endParaRPr lang="en-US" sz="1238" dirty="0"/>
          </a:p>
        </p:txBody>
      </p:sp>
      <p:sp>
        <p:nvSpPr>
          <p:cNvPr id="33" name="Text 20"/>
          <p:cNvSpPr/>
          <p:nvPr/>
        </p:nvSpPr>
        <p:spPr>
          <a:xfrm>
            <a:off x="6605960" y="3929063"/>
            <a:ext cx="1713356" cy="176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38" b="1" dirty="0">
                <a:solidFill>
                  <a:srgbClr val="F6B93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significant challenges</a:t>
            </a:r>
            <a:endParaRPr lang="en-US" sz="1238" dirty="0"/>
          </a:p>
        </p:txBody>
      </p:sp>
      <p:sp>
        <p:nvSpPr>
          <p:cNvPr id="34" name="Text 21"/>
          <p:cNvSpPr/>
          <p:nvPr/>
        </p:nvSpPr>
        <p:spPr>
          <a:xfrm>
            <a:off x="8247878" y="3929063"/>
            <a:ext cx="115109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38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.</a:t>
            </a:r>
            <a:endParaRPr lang="en-US" sz="1238" dirty="0"/>
          </a:p>
        </p:txBody>
      </p:sp>
      <p:sp>
        <p:nvSpPr>
          <p:cNvPr id="35" name="Text 22"/>
          <p:cNvSpPr/>
          <p:nvPr/>
        </p:nvSpPr>
        <p:spPr>
          <a:xfrm>
            <a:off x="1008971" y="4164806"/>
            <a:ext cx="7197468" cy="176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38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Success will depend on strategic foresight, adaptability, and a balanced approach to risk management.</a:t>
            </a:r>
            <a:endParaRPr lang="en-US" sz="1238" dirty="0"/>
          </a:p>
        </p:txBody>
      </p:sp>
      <p:pic>
        <p:nvPicPr>
          <p:cNvPr id="36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205" y="4672013"/>
            <a:ext cx="142875" cy="142875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2575517" y="4657725"/>
            <a:ext cx="1216782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info@babakhome.com</a:t>
            </a:r>
            <a:endParaRPr lang="en-US" sz="900" dirty="0"/>
          </a:p>
        </p:txBody>
      </p:sp>
      <p:pic>
        <p:nvPicPr>
          <p:cNvPr id="38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6611" y="4672013"/>
            <a:ext cx="142875" cy="142875"/>
          </a:xfrm>
          <a:prstGeom prst="rect">
            <a:avLst/>
          </a:prstGeom>
        </p:spPr>
      </p:pic>
      <p:sp>
        <p:nvSpPr>
          <p:cNvPr id="39" name="Text 24"/>
          <p:cNvSpPr/>
          <p:nvPr/>
        </p:nvSpPr>
        <p:spPr>
          <a:xfrm>
            <a:off x="4220924" y="4657725"/>
            <a:ext cx="118954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www.babakhome.com</a:t>
            </a:r>
            <a:endParaRPr lang="en-US" sz="900" dirty="0"/>
          </a:p>
        </p:txBody>
      </p:sp>
      <p:pic>
        <p:nvPicPr>
          <p:cNvPr id="40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4782" y="4672013"/>
            <a:ext cx="142875" cy="142875"/>
          </a:xfrm>
          <a:prstGeom prst="rect">
            <a:avLst/>
          </a:prstGeom>
        </p:spPr>
      </p:pic>
      <p:sp>
        <p:nvSpPr>
          <p:cNvPr id="41" name="Text 25"/>
          <p:cNvSpPr/>
          <p:nvPr/>
        </p:nvSpPr>
        <p:spPr>
          <a:xfrm>
            <a:off x="5839095" y="4657725"/>
            <a:ext cx="101513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+1 (555) 123-4567</a:t>
            </a:r>
            <a:endParaRPr lang="en-US" sz="900" dirty="0"/>
          </a:p>
        </p:txBody>
      </p:sp>
      <p:sp>
        <p:nvSpPr>
          <p:cNvPr id="42" name="Text 26"/>
          <p:cNvSpPr/>
          <p:nvPr/>
        </p:nvSpPr>
        <p:spPr>
          <a:xfrm>
            <a:off x="285750" y="4972050"/>
            <a:ext cx="8643938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r" indent="0" marL="0">
              <a:buNone/>
            </a:pPr>
            <a:r>
              <a:rPr lang="en-US" sz="788" dirty="0">
                <a:solidFill>
                  <a:srgbClr val="5DA9E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Investment in 2025: What to Choose, Trends, and Risks</a:t>
            </a:r>
            <a:endParaRPr lang="en-US" sz="7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2025-06-22T19:41:53Z</dcterms:created>
  <dcterms:modified xsi:type="dcterms:W3CDTF">2025-06-22T19:41:53Z</dcterms:modified>
</cp:coreProperties>
</file>